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8" r:id="rId3"/>
    <p:sldId id="284" r:id="rId4"/>
    <p:sldId id="259" r:id="rId5"/>
    <p:sldId id="260" r:id="rId6"/>
    <p:sldId id="261" r:id="rId7"/>
    <p:sldId id="263" r:id="rId8"/>
    <p:sldId id="288" r:id="rId9"/>
    <p:sldId id="289" r:id="rId10"/>
    <p:sldId id="286" r:id="rId11"/>
    <p:sldId id="287" r:id="rId12"/>
    <p:sldId id="274" r:id="rId13"/>
    <p:sldId id="275" r:id="rId14"/>
    <p:sldId id="272" r:id="rId15"/>
    <p:sldId id="290" r:id="rId16"/>
    <p:sldId id="276" r:id="rId17"/>
    <p:sldId id="265" r:id="rId18"/>
    <p:sldId id="267" r:id="rId19"/>
    <p:sldId id="266" r:id="rId20"/>
    <p:sldId id="262" r:id="rId21"/>
    <p:sldId id="280" r:id="rId22"/>
    <p:sldId id="268" r:id="rId23"/>
    <p:sldId id="269" r:id="rId24"/>
    <p:sldId id="270" r:id="rId25"/>
    <p:sldId id="271" r:id="rId26"/>
    <p:sldId id="282" r:id="rId27"/>
    <p:sldId id="281" r:id="rId28"/>
    <p:sldId id="273" r:id="rId29"/>
    <p:sldId id="277" r:id="rId30"/>
    <p:sldId id="278" r:id="rId31"/>
    <p:sldId id="279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deleine Jetter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frameSlides="1"/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7" autoAdjust="0"/>
    <p:restoredTop sz="94660"/>
  </p:normalViewPr>
  <p:slideViewPr>
    <p:cSldViewPr snapToGrid="0" snapToObjects="1" showGuides="1">
      <p:cViewPr varScale="1">
        <p:scale>
          <a:sx n="19" d="100"/>
          <a:sy n="19" d="100"/>
        </p:scale>
        <p:origin x="-1688" y="-104"/>
      </p:cViewPr>
      <p:guideLst>
        <p:guide orient="horz" pos="2764"/>
        <p:guide pos="2846"/>
      </p:guideLst>
    </p:cSldViewPr>
  </p:slideViewPr>
  <p:notesTextViewPr>
    <p:cViewPr>
      <p:scale>
        <a:sx n="100" d="100"/>
        <a:sy n="100" d="100"/>
      </p:scale>
      <p:origin x="0" y="24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1-30T21:17:51.449" idx="4">
    <p:pos x="4254" y="244"/>
    <p:text>Maybe delete this slide? 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0.emf"/><Relationship Id="rId3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image" Target="../media/image25.emf"/><Relationship Id="rId2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image" Target="../media/image32.emf"/><Relationship Id="rId2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4EC44-5689-1844-8EBE-D344938AEA23}" type="datetimeFigureOut">
              <a:rPr lang="en-US" smtClean="0"/>
              <a:t>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A2A81-564D-AA4A-98E0-F0B85F344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24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4B0A6-F025-CE44-A6A8-33862036EB20}" type="datetimeFigureOut">
              <a:rPr lang="en-US" smtClean="0"/>
              <a:t>2/7/15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B215B-88FA-7F48-A368-9A8A4FF95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2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B215B-88FA-7F48-A368-9A8A4FF95B5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1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B215B-88FA-7F48-A368-9A8A4FF95B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58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B4DA7B-5D9C-0A4C-95B6-D7343A382C26}" type="datetimeFigureOut">
              <a:rPr lang="en-US" smtClean="0"/>
              <a:t>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68204E-7C06-EA44-8D89-4C268BFF15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8.emf"/><Relationship Id="rId5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0.emf"/><Relationship Id="rId5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20.emf"/><Relationship Id="rId7" Type="http://schemas.openxmlformats.org/officeDocument/2006/relationships/image" Target="../media/image24.png"/><Relationship Id="rId8" Type="http://schemas.openxmlformats.org/officeDocument/2006/relationships/oleObject" Target="../embeddings/oleObject5.bin"/><Relationship Id="rId9" Type="http://schemas.openxmlformats.org/officeDocument/2006/relationships/image" Target="../media/image2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5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26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27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2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29.emf"/><Relationship Id="rId5" Type="http://schemas.openxmlformats.org/officeDocument/2006/relationships/image" Target="../media/image30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31.emf"/><Relationship Id="rId5" Type="http://schemas.openxmlformats.org/officeDocument/2006/relationships/image" Target="../media/image17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32.e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33.e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34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35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36.e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37.emf"/><Relationship Id="rId9" Type="http://schemas.openxmlformats.org/officeDocument/2006/relationships/image" Target="../media/image38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image" Target="../media/image39.emf"/><Relationship Id="rId5" Type="http://schemas.openxmlformats.org/officeDocument/2006/relationships/oleObject" Target="../embeddings/oleObject20.bin"/><Relationship Id="rId6" Type="http://schemas.openxmlformats.org/officeDocument/2006/relationships/image" Target="../media/image40.emf"/><Relationship Id="rId7" Type="http://schemas.openxmlformats.org/officeDocument/2006/relationships/oleObject" Target="../embeddings/oleObject21.bin"/><Relationship Id="rId8" Type="http://schemas.openxmlformats.org/officeDocument/2006/relationships/image" Target="../media/image41.emf"/><Relationship Id="rId9" Type="http://schemas.openxmlformats.org/officeDocument/2006/relationships/image" Target="../media/image42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975" y="4038600"/>
            <a:ext cx="7953225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Transformational geometry: </a:t>
            </a:r>
            <a:br>
              <a:rPr lang="en-US" dirty="0" smtClean="0"/>
            </a:br>
            <a:r>
              <a:rPr lang="en-US" dirty="0" smtClean="0"/>
              <a:t>The geometry of motion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err="1" smtClean="0"/>
              <a:t>Mathink</a:t>
            </a:r>
            <a:r>
              <a:rPr lang="en-US" sz="3100" dirty="0" smtClean="0"/>
              <a:t>, </a:t>
            </a:r>
            <a:br>
              <a:rPr lang="en-US" sz="3100" dirty="0" smtClean="0"/>
            </a:br>
            <a:r>
              <a:rPr lang="en-US" sz="3100" dirty="0" smtClean="0"/>
              <a:t>Saturday, February 7, 2015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Susan Addington</a:t>
            </a:r>
            <a:br>
              <a:rPr lang="en-US" sz="3100" dirty="0" smtClean="0"/>
            </a:br>
            <a:r>
              <a:rPr lang="en-US" sz="3100" dirty="0" smtClean="0"/>
              <a:t>California State University, San Bernardino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5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964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all reflection symmetries of these figures.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17412" cy="4495800"/>
          </a:xfrm>
        </p:spPr>
        <p:txBody>
          <a:bodyPr/>
          <a:lstStyle/>
          <a:p>
            <a:r>
              <a:rPr lang="en-US" dirty="0" smtClean="0"/>
              <a:t>[worksheet]</a:t>
            </a:r>
          </a:p>
          <a:p>
            <a:r>
              <a:rPr lang="en-US" dirty="0" smtClean="0"/>
              <a:t>Tools: Mira/</a:t>
            </a:r>
            <a:r>
              <a:rPr lang="en-US" dirty="0" err="1" smtClean="0"/>
              <a:t>Reflecta</a:t>
            </a:r>
            <a:r>
              <a:rPr lang="en-US" dirty="0" smtClean="0"/>
              <a:t>, mirror</a:t>
            </a:r>
          </a:p>
          <a:p>
            <a:r>
              <a:rPr lang="en-US" dirty="0" smtClean="0"/>
              <a:t>Draw the mirror line.</a:t>
            </a:r>
            <a:endParaRPr lang="en-US" dirty="0"/>
          </a:p>
        </p:txBody>
      </p:sp>
      <p:pic>
        <p:nvPicPr>
          <p:cNvPr id="5" name="Picture 4" descr="SymWorkshee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5" y="1132162"/>
            <a:ext cx="4191961" cy="557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167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964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all rotation symmetries of these figures.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161128" cy="49020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[worksheet]</a:t>
            </a:r>
          </a:p>
          <a:p>
            <a:r>
              <a:rPr lang="en-US" dirty="0" smtClean="0"/>
              <a:t>Color important vertices in different colors.</a:t>
            </a:r>
          </a:p>
          <a:p>
            <a:r>
              <a:rPr lang="en-US" dirty="0" smtClean="0"/>
              <a:t>Cut out figures, keeping the outline.</a:t>
            </a:r>
          </a:p>
          <a:p>
            <a:r>
              <a:rPr lang="en-US" dirty="0" smtClean="0"/>
              <a:t>Rotate figure to fit its outline.</a:t>
            </a:r>
          </a:p>
          <a:p>
            <a:r>
              <a:rPr lang="en-US" dirty="0" smtClean="0"/>
              <a:t>How much did you rotate? (Fraction of complete turn or number of degrees)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142" y="1132162"/>
            <a:ext cx="4191960" cy="557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9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Physical math: similarity and scaling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figures are similar if one is a scaled copy of the other. (Exact same shape, different size.)</a:t>
            </a:r>
          </a:p>
          <a:p>
            <a:r>
              <a:rPr lang="en-US" dirty="0" smtClean="0"/>
              <a:t>Physical origin: Projector. </a:t>
            </a:r>
            <a:r>
              <a:rPr lang="en-US" dirty="0"/>
              <a:t>L</a:t>
            </a:r>
            <a:r>
              <a:rPr lang="en-US" dirty="0" smtClean="0"/>
              <a:t>ight rays spread as they go out from a point, and make the image bigger.</a:t>
            </a:r>
            <a:endParaRPr lang="en-US" dirty="0"/>
          </a:p>
        </p:txBody>
      </p:sp>
      <p:pic>
        <p:nvPicPr>
          <p:cNvPr id="4" name="Picture 3" descr="Proj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8857" y="3654291"/>
            <a:ext cx="3590576" cy="320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332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 math: Checking for similarity with the Eyeball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36958"/>
          </a:xfrm>
        </p:spPr>
        <p:txBody>
          <a:bodyPr>
            <a:normAutofit/>
          </a:bodyPr>
          <a:lstStyle/>
          <a:p>
            <a:r>
              <a:rPr lang="en-US" dirty="0" smtClean="0"/>
              <a:t>Close one eye.</a:t>
            </a:r>
          </a:p>
          <a:p>
            <a:r>
              <a:rPr lang="en-US" dirty="0" smtClean="0"/>
              <a:t>Hold two plane figures in parallel planes, one farther away than the other.</a:t>
            </a:r>
          </a:p>
          <a:p>
            <a:r>
              <a:rPr lang="en-US" dirty="0" smtClean="0"/>
              <a:t>If the figures line up perfectly, they are similar.</a:t>
            </a:r>
          </a:p>
          <a:p>
            <a:r>
              <a:rPr lang="en-US" dirty="0" smtClean="0"/>
              <a:t>Try it with 3 rectangles:</a:t>
            </a:r>
          </a:p>
          <a:p>
            <a:pPr lvl="1"/>
            <a:r>
              <a:rPr lang="en-US" dirty="0" smtClean="0"/>
              <a:t>Full sheet of copier paper, half sheet, quarter sheet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Are they all similar? Why or why not?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300" y="4886158"/>
            <a:ext cx="25654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2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Scaling a figure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332747"/>
          </a:xfrm>
        </p:spPr>
        <p:txBody>
          <a:bodyPr>
            <a:normAutofit/>
          </a:bodyPr>
          <a:lstStyle/>
          <a:p>
            <a:r>
              <a:rPr lang="en-US" dirty="0" smtClean="0"/>
              <a:t>Scaling means stretching or shrinking uniformly.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Figures can also be scaled in only one direction.</a:t>
            </a:r>
          </a:p>
        </p:txBody>
      </p:sp>
      <p:pic>
        <p:nvPicPr>
          <p:cNvPr id="6" name="Picture 5" descr="SqPizzaSca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09" y="2446113"/>
            <a:ext cx="1516431" cy="1502714"/>
          </a:xfrm>
          <a:prstGeom prst="rect">
            <a:avLst/>
          </a:prstGeom>
        </p:spPr>
      </p:pic>
      <p:pic>
        <p:nvPicPr>
          <p:cNvPr id="7" name="Picture 6" descr="CircPizzaSca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214" y="2464401"/>
            <a:ext cx="3346816" cy="1484426"/>
          </a:xfrm>
          <a:prstGeom prst="rect">
            <a:avLst/>
          </a:prstGeom>
        </p:spPr>
      </p:pic>
      <p:pic>
        <p:nvPicPr>
          <p:cNvPr id="9" name="Picture 8" descr="SqPizzaStra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09" y="5120105"/>
            <a:ext cx="1502714" cy="774218"/>
          </a:xfrm>
          <a:prstGeom prst="rect">
            <a:avLst/>
          </a:prstGeom>
        </p:spPr>
      </p:pic>
      <p:pic>
        <p:nvPicPr>
          <p:cNvPr id="10" name="Picture 9" descr="StrainCircPizz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340" y="5120105"/>
            <a:ext cx="2849690" cy="7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80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Scaling a figure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3413896"/>
          </a:xfrm>
        </p:spPr>
        <p:txBody>
          <a:bodyPr>
            <a:normAutofit/>
          </a:bodyPr>
          <a:lstStyle/>
          <a:p>
            <a:r>
              <a:rPr lang="en-US" dirty="0" smtClean="0"/>
              <a:t>Scaling in geometry is accomplished by a dilation.</a:t>
            </a:r>
          </a:p>
          <a:p>
            <a:r>
              <a:rPr lang="en-US" dirty="0" smtClean="0"/>
              <a:t>Choose a scale factor </a:t>
            </a:r>
            <a:r>
              <a:rPr lang="en-US" i="1" dirty="0" smtClean="0"/>
              <a:t>S</a:t>
            </a:r>
            <a:r>
              <a:rPr lang="en-US" dirty="0" smtClean="0"/>
              <a:t> and a center point.</a:t>
            </a:r>
          </a:p>
          <a:p>
            <a:r>
              <a:rPr lang="en-US" dirty="0" smtClean="0"/>
              <a:t>Multiply the distance of each point from the center point by </a:t>
            </a:r>
            <a:r>
              <a:rPr lang="en-US" i="1" dirty="0" smtClean="0"/>
              <a:t>S.</a:t>
            </a:r>
          </a:p>
          <a:p>
            <a:r>
              <a:rPr lang="en-US" dirty="0" smtClean="0"/>
              <a:t>Shown: P is the center,</a:t>
            </a:r>
            <a:br>
              <a:rPr lang="en-US" dirty="0" smtClean="0"/>
            </a:br>
            <a:r>
              <a:rPr lang="en-US" dirty="0" smtClean="0"/>
              <a:t>scale factor is 2.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Dil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704" y="3279587"/>
            <a:ext cx="5008961" cy="321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30011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/>
              <a:t>All parabolas are similar</a:t>
            </a:r>
            <a:r>
              <a:rPr lang="en-US" sz="4800" dirty="0" smtClean="0"/>
              <a:t>.</a:t>
            </a:r>
            <a:endParaRPr lang="en-US" dirty="0" smtClean="0"/>
          </a:p>
          <a:p>
            <a:r>
              <a:rPr lang="en-US" dirty="0" smtClean="0"/>
              <a:t>Use the Eyeball Test to check (cut out parabolas)</a:t>
            </a:r>
          </a:p>
          <a:p>
            <a:r>
              <a:rPr lang="en-US" dirty="0" smtClean="0"/>
              <a:t>The Eyeball Test is not a proof, but here are some ways to prove this:</a:t>
            </a:r>
          </a:p>
          <a:p>
            <a:pPr lvl="1"/>
            <a:r>
              <a:rPr lang="en-US" dirty="0" smtClean="0"/>
              <a:t>A parabola is the set of all points equidistant from a point and a line. Scale the whole construction</a:t>
            </a:r>
          </a:p>
          <a:p>
            <a:pPr lvl="1"/>
            <a:r>
              <a:rPr lang="en-US" dirty="0" smtClean="0"/>
              <a:t>Use the inverse transformation principle on y=x</a:t>
            </a:r>
            <a:r>
              <a:rPr lang="en-US" baseline="30000" dirty="0" smtClean="0"/>
              <a:t>2</a:t>
            </a:r>
            <a:r>
              <a:rPr lang="en-US" dirty="0" smtClean="0"/>
              <a:t> to get y=Ax</a:t>
            </a:r>
            <a:r>
              <a:rPr lang="en-US" baseline="30000" dirty="0" smtClean="0"/>
              <a:t>2</a:t>
            </a:r>
            <a:r>
              <a:rPr lang="en-US" dirty="0" smtClean="0"/>
              <a:t>, or vice versa. How is A related to the scale factor?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88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constructions with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168399"/>
          </a:xfrm>
        </p:spPr>
        <p:txBody>
          <a:bodyPr/>
          <a:lstStyle/>
          <a:p>
            <a:r>
              <a:rPr lang="en-US" dirty="0" smtClean="0"/>
              <a:t>What common shape results from these steps? Why?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1494" y="2768599"/>
            <a:ext cx="593959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900" dirty="0" smtClean="0"/>
              <a:t>1. Construct line </a:t>
            </a:r>
            <a:r>
              <a:rPr lang="en-US" sz="2900" dirty="0"/>
              <a:t>L, point A</a:t>
            </a:r>
            <a:r>
              <a:rPr lang="en-US" sz="2900" dirty="0" smtClean="0"/>
              <a:t> </a:t>
            </a:r>
            <a:r>
              <a:rPr lang="en-US" sz="2900" dirty="0"/>
              <a:t>not on L.</a:t>
            </a:r>
          </a:p>
        </p:txBody>
      </p:sp>
      <p:sp>
        <p:nvSpPr>
          <p:cNvPr id="8" name="Rectangle 7"/>
          <p:cNvSpPr/>
          <p:nvPr/>
        </p:nvSpPr>
        <p:spPr>
          <a:xfrm>
            <a:off x="221494" y="3362706"/>
            <a:ext cx="5725943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900" dirty="0" smtClean="0"/>
              <a:t>2. Reflect A </a:t>
            </a:r>
            <a:r>
              <a:rPr lang="en-US" sz="2900" dirty="0"/>
              <a:t>across L to make </a:t>
            </a:r>
            <a:r>
              <a:rPr lang="en-US" sz="2900" dirty="0" smtClean="0"/>
              <a:t>C.</a:t>
            </a:r>
            <a:endParaRPr lang="en-US" sz="2900" dirty="0"/>
          </a:p>
          <a:p>
            <a:pPr lvl="1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3364" y="4076382"/>
            <a:ext cx="5880246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900" dirty="0" smtClean="0"/>
              <a:t>3. Choose </a:t>
            </a:r>
            <a:r>
              <a:rPr lang="en-US" sz="2900" dirty="0"/>
              <a:t>B on L but not on </a:t>
            </a:r>
            <a:r>
              <a:rPr lang="en-US" sz="2900" dirty="0" smtClean="0"/>
              <a:t>AC.  Construct triangle ABC.</a:t>
            </a:r>
            <a:endParaRPr lang="en-US" sz="2900" dirty="0"/>
          </a:p>
          <a:p>
            <a:pPr lvl="1"/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167299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transformational constructions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207168"/>
          </a:xfrm>
        </p:spPr>
        <p:txBody>
          <a:bodyPr/>
          <a:lstStyle/>
          <a:p>
            <a:r>
              <a:rPr lang="en-US" dirty="0" smtClean="0"/>
              <a:t>What common shape results from these steps? Why?</a:t>
            </a:r>
          </a:p>
        </p:txBody>
      </p:sp>
      <p:sp>
        <p:nvSpPr>
          <p:cNvPr id="7" name="Rectangle 6"/>
          <p:cNvSpPr/>
          <p:nvPr/>
        </p:nvSpPr>
        <p:spPr>
          <a:xfrm>
            <a:off x="459827" y="2538063"/>
            <a:ext cx="593959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dirty="0"/>
              <a:t>1. Choose points </a:t>
            </a:r>
            <a:r>
              <a:rPr lang="en-US" sz="2900" dirty="0" smtClean="0"/>
              <a:t>A</a:t>
            </a:r>
            <a:r>
              <a:rPr lang="en-US" sz="2900" dirty="0"/>
              <a:t> </a:t>
            </a:r>
            <a:r>
              <a:rPr lang="en-US" sz="2900" dirty="0" smtClean="0"/>
              <a:t>and P</a:t>
            </a:r>
            <a:endParaRPr lang="en-US" sz="2900" dirty="0"/>
          </a:p>
        </p:txBody>
      </p:sp>
      <p:sp>
        <p:nvSpPr>
          <p:cNvPr id="8" name="Rectangle 7"/>
          <p:cNvSpPr/>
          <p:nvPr/>
        </p:nvSpPr>
        <p:spPr>
          <a:xfrm>
            <a:off x="459827" y="3143601"/>
            <a:ext cx="737289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900" dirty="0"/>
              <a:t>2. Rotate </a:t>
            </a:r>
            <a:r>
              <a:rPr lang="en-US" sz="2900" dirty="0" smtClean="0"/>
              <a:t>A 90° </a:t>
            </a:r>
            <a:r>
              <a:rPr lang="en-US" sz="2900" dirty="0"/>
              <a:t>around P to get B</a:t>
            </a:r>
            <a:r>
              <a:rPr lang="en-US" sz="2900" dirty="0" smtClean="0"/>
              <a:t>.</a:t>
            </a:r>
            <a:endParaRPr lang="en-US" sz="2900" dirty="0"/>
          </a:p>
        </p:txBody>
      </p:sp>
      <p:sp>
        <p:nvSpPr>
          <p:cNvPr id="9" name="Rectangle 8"/>
          <p:cNvSpPr/>
          <p:nvPr/>
        </p:nvSpPr>
        <p:spPr>
          <a:xfrm>
            <a:off x="459827" y="4742058"/>
            <a:ext cx="593959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dirty="0" smtClean="0"/>
              <a:t>Construct quadrilateral ABCD.</a:t>
            </a:r>
            <a:endParaRPr lang="en-US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459827" y="3682210"/>
            <a:ext cx="57595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 Rotate B </a:t>
            </a:r>
            <a:r>
              <a:rPr lang="en-US" sz="2800" dirty="0"/>
              <a:t>90</a:t>
            </a:r>
            <a:r>
              <a:rPr lang="en-US" sz="2800" dirty="0" smtClean="0"/>
              <a:t>° around P to get C,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and rotate C </a:t>
            </a:r>
            <a:r>
              <a:rPr lang="en-US" sz="2800" dirty="0"/>
              <a:t>90</a:t>
            </a:r>
            <a:r>
              <a:rPr lang="en-US" sz="2800" dirty="0" smtClean="0"/>
              <a:t>° around P to get D.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053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transformational constructions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046747"/>
          </a:xfrm>
        </p:spPr>
        <p:txBody>
          <a:bodyPr/>
          <a:lstStyle/>
          <a:p>
            <a:r>
              <a:rPr lang="en-US" dirty="0" smtClean="0"/>
              <a:t>What common shape results from these steps? Why?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9827" y="2541294"/>
            <a:ext cx="593959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dirty="0"/>
              <a:t>1. Choose points A, B, C, not collinear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9827" y="3146832"/>
            <a:ext cx="5725943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dirty="0"/>
              <a:t>2. Translate C by vector AB to get D</a:t>
            </a:r>
            <a:r>
              <a:rPr lang="en-US" sz="2900" dirty="0" smtClean="0"/>
              <a:t>.</a:t>
            </a:r>
            <a:endParaRPr lang="en-US" sz="2900" dirty="0"/>
          </a:p>
        </p:txBody>
      </p:sp>
      <p:sp>
        <p:nvSpPr>
          <p:cNvPr id="13" name="Rectangle 12"/>
          <p:cNvSpPr/>
          <p:nvPr/>
        </p:nvSpPr>
        <p:spPr>
          <a:xfrm>
            <a:off x="459827" y="3713471"/>
            <a:ext cx="593959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900" dirty="0" smtClean="0"/>
              <a:t>Construct the quadrilateral ABCD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93308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Title 1"/>
          <p:cNvSpPr>
            <a:spLocks noGrp="1"/>
          </p:cNvSpPr>
          <p:nvPr>
            <p:ph type="title"/>
          </p:nvPr>
        </p:nvSpPr>
        <p:spPr>
          <a:xfrm>
            <a:off x="892969" y="330399"/>
            <a:ext cx="7733109" cy="848320"/>
          </a:xfrm>
        </p:spPr>
        <p:txBody>
          <a:bodyPr lIns="64291" tIns="32146" rIns="64291" bIns="32146"/>
          <a:lstStyle/>
          <a:p>
            <a:r>
              <a:rPr lang="en-US" sz="4200" dirty="0" smtClean="0">
                <a:latin typeface="Tw Cen MT"/>
                <a:ea typeface="ヒラギノ明朝 ProN W3" charset="0"/>
                <a:cs typeface="Tw Cen MT"/>
              </a:rPr>
              <a:t>Warm up</a:t>
            </a:r>
            <a:endParaRPr lang="en-US" sz="4200" dirty="0">
              <a:latin typeface="Tw Cen MT"/>
              <a:ea typeface="ヒラギノ明朝 ProN W3" charset="0"/>
              <a:cs typeface="Tw Cen MT"/>
            </a:endParaRPr>
          </a:p>
        </p:txBody>
      </p:sp>
      <p:sp>
        <p:nvSpPr>
          <p:cNvPr id="141314" name="Content Placeholder 2"/>
          <p:cNvSpPr>
            <a:spLocks noGrp="1"/>
          </p:cNvSpPr>
          <p:nvPr>
            <p:ph idx="1"/>
          </p:nvPr>
        </p:nvSpPr>
        <p:spPr>
          <a:xfrm>
            <a:off x="892969" y="1575745"/>
            <a:ext cx="7733109" cy="2736580"/>
          </a:xfrm>
        </p:spPr>
        <p:txBody>
          <a:bodyPr lIns="64291" tIns="32146" rIns="64291" bIns="32146"/>
          <a:lstStyle/>
          <a:p>
            <a:pPr marL="187517" indent="0">
              <a:spcBef>
                <a:spcPct val="0"/>
              </a:spcBef>
              <a:buNone/>
            </a:pPr>
            <a:r>
              <a:rPr lang="en-US" dirty="0" smtClean="0">
                <a:latin typeface="Tw Cen MT (body)"/>
                <a:ea typeface="ヒラギノ明朝 ProN W3" charset="0"/>
                <a:cs typeface="Tw Cen MT (body)"/>
              </a:rPr>
              <a:t>A small pizza is 6 inches across and costs $4.99.</a:t>
            </a:r>
            <a:endParaRPr lang="en-US" dirty="0">
              <a:latin typeface="Tw Cen MT (body)"/>
              <a:ea typeface="ヒラギノ明朝 ProN W3" charset="0"/>
              <a:cs typeface="Tw Cen MT (body)"/>
            </a:endParaRPr>
          </a:p>
          <a:p>
            <a:pPr marL="187517" indent="0">
              <a:spcBef>
                <a:spcPct val="0"/>
              </a:spcBef>
              <a:buNone/>
            </a:pPr>
            <a:r>
              <a:rPr lang="en-US" dirty="0">
                <a:latin typeface="Tw Cen MT (body)"/>
                <a:ea typeface="ヒラギノ明朝 ProN W3" charset="0"/>
                <a:cs typeface="Tw Cen MT (body)"/>
              </a:rPr>
              <a:t>The large </a:t>
            </a:r>
            <a:r>
              <a:rPr lang="en-US" dirty="0" smtClean="0">
                <a:latin typeface="Tw Cen MT (body)"/>
                <a:ea typeface="ヒラギノ明朝 ProN W3" charset="0"/>
                <a:cs typeface="Tw Cen MT (body)"/>
              </a:rPr>
              <a:t>pizza at the same pizzeria is 12 inches across </a:t>
            </a:r>
            <a:r>
              <a:rPr lang="en-US" dirty="0">
                <a:latin typeface="Tw Cen MT (body)"/>
                <a:ea typeface="ヒラギノ明朝 ProN W3" charset="0"/>
                <a:cs typeface="Tw Cen MT (body)"/>
              </a:rPr>
              <a:t>and costs </a:t>
            </a:r>
            <a:r>
              <a:rPr lang="en-US" dirty="0" smtClean="0">
                <a:latin typeface="Tw Cen MT (body)"/>
                <a:ea typeface="ヒラギノ明朝 ProN W3" charset="0"/>
                <a:cs typeface="Tw Cen MT (body)"/>
              </a:rPr>
              <a:t>$11.99</a:t>
            </a:r>
            <a:r>
              <a:rPr lang="en-US" dirty="0">
                <a:latin typeface="Tw Cen MT (body)"/>
                <a:ea typeface="ヒラギノ明朝 ProN W3" charset="0"/>
                <a:cs typeface="Tw Cen MT (body)"/>
              </a:rPr>
              <a:t>.</a:t>
            </a:r>
          </a:p>
          <a:p>
            <a:pPr marL="187517" indent="0">
              <a:spcBef>
                <a:spcPct val="0"/>
              </a:spcBef>
              <a:buNone/>
            </a:pPr>
            <a:r>
              <a:rPr lang="en-US" dirty="0" smtClean="0">
                <a:latin typeface="Tw Cen MT (body)"/>
                <a:ea typeface="ヒラギノ明朝 ProN W3" charset="0"/>
                <a:cs typeface="Tw Cen MT (body)"/>
              </a:rPr>
              <a:t>Which is a better buy?</a:t>
            </a:r>
            <a:endParaRPr lang="en-US" dirty="0">
              <a:latin typeface="Tw Cen MT (body)"/>
              <a:ea typeface="ヒラギノ明朝 ProN W3" charset="0"/>
              <a:cs typeface="Tw Cen MT (body)"/>
            </a:endParaRPr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/>
          <a:lstStyle>
            <a:lvl1pPr eaLnBrk="0" hangingPunct="0"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1pPr>
            <a:lvl2pPr marL="522368" indent="-200911" eaLnBrk="0" hangingPunct="0"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2pPr>
            <a:lvl3pPr marL="803643" indent="-160729" eaLnBrk="0" hangingPunct="0"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3pPr>
            <a:lvl4pPr marL="1125101" indent="-160729" eaLnBrk="0" hangingPunct="0"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4pPr>
            <a:lvl5pPr marL="1446558" indent="-160729" eaLnBrk="0" hangingPunct="0"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5pPr>
            <a:lvl6pPr marL="1768015" indent="-160729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6pPr>
            <a:lvl7pPr marL="2089473" indent="-160729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7pPr>
            <a:lvl8pPr marL="2410930" indent="-160729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8pPr>
            <a:lvl9pPr marL="2732387" indent="-160729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9pPr>
          </a:lstStyle>
          <a:p>
            <a:pPr eaLnBrk="1" hangingPunct="1"/>
            <a:fld id="{69CF5629-D095-4645-98F6-C551BEFCF62E}" type="slidenum">
              <a:rPr lang="en-US" sz="1300">
                <a:solidFill>
                  <a:schemeClr val="tx1"/>
                </a:solidFill>
                <a:latin typeface="Gill Sans" charset="0"/>
                <a:cs typeface="Gill Sans" charset="0"/>
                <a:sym typeface="Gill Sans" charset="0"/>
              </a:rPr>
              <a:pPr eaLnBrk="1" hangingPunct="1"/>
              <a:t>2</a:t>
            </a:fld>
            <a:endParaRPr lang="en-US" sz="1300">
              <a:solidFill>
                <a:schemeClr val="tx1"/>
              </a:solidFill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21531" y="3960813"/>
            <a:ext cx="4774878" cy="230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35717" tIns="35717" rIns="35717" bIns="35717" anchor="ctr"/>
          <a:lstStyle>
            <a:lvl1pPr marL="266700" eaLnBrk="0" hangingPunct="0"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Comic Sans MS" charset="0"/>
                <a:ea typeface="ヒラギノ明朝 ProN W3" charset="0"/>
                <a:cs typeface="ヒラギノ明朝 ProN W3" charset="0"/>
                <a:sym typeface="Comic Sans MS" charset="0"/>
              </a:defRPr>
            </a:lvl9pPr>
          </a:lstStyle>
          <a:p>
            <a:pPr>
              <a:spcBef>
                <a:spcPts val="844"/>
              </a:spcBef>
              <a:spcAft>
                <a:spcPts val="844"/>
              </a:spcAft>
              <a:buClr>
                <a:srgbClr val="000000"/>
              </a:buClr>
              <a:buSzPct val="125000"/>
            </a:pPr>
            <a:r>
              <a:rPr lang="en-US" sz="2800" dirty="0" smtClean="0">
                <a:solidFill>
                  <a:schemeClr val="tx1"/>
                </a:solidFill>
                <a:latin typeface="Tw Cen MT"/>
                <a:cs typeface="Tw Cen MT"/>
              </a:rPr>
              <a:t>If it were square, it would be clear that 4 small pizzas is the same amount of food as 1 large pizza.</a:t>
            </a:r>
          </a:p>
          <a:p>
            <a:pPr>
              <a:spcBef>
                <a:spcPts val="844"/>
              </a:spcBef>
              <a:spcAft>
                <a:spcPts val="844"/>
              </a:spcAft>
              <a:buClr>
                <a:srgbClr val="000000"/>
              </a:buClr>
              <a:buSzPct val="125000"/>
            </a:pPr>
            <a:r>
              <a:rPr lang="en-US" sz="2800" dirty="0" smtClean="0">
                <a:solidFill>
                  <a:schemeClr val="tx1"/>
                </a:solidFill>
                <a:latin typeface="Tw Cen MT"/>
                <a:cs typeface="Tw Cen MT"/>
              </a:rPr>
              <a:t>Is this true for circular pizzas?</a:t>
            </a:r>
            <a:endParaRPr lang="en-US" sz="2800" dirty="0">
              <a:solidFill>
                <a:srgbClr val="FF0000"/>
              </a:solidFill>
              <a:latin typeface="Tw Cen MT"/>
              <a:cs typeface="Tw Cen MT"/>
            </a:endParaRPr>
          </a:p>
        </p:txBody>
      </p:sp>
      <p:pic>
        <p:nvPicPr>
          <p:cNvPr id="6" name="Picture 5" descr="SqPiz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903" y="4330900"/>
            <a:ext cx="1937742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Transformational analytic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Remainder of presentation: transformations in the coordinate plane</a:t>
            </a:r>
          </a:p>
          <a:p>
            <a:r>
              <a:rPr lang="en-US" dirty="0" smtClean="0"/>
              <a:t>Questions:</a:t>
            </a:r>
          </a:p>
          <a:p>
            <a:pPr lvl="1"/>
            <a:r>
              <a:rPr lang="en-US" dirty="0" smtClean="0"/>
              <a:t>When a curve is constructed by transforming a parent graph, how are their equations related?</a:t>
            </a:r>
          </a:p>
          <a:p>
            <a:pPr lvl="1"/>
            <a:r>
              <a:rPr lang="en-US" dirty="0" smtClean="0"/>
              <a:t>When you graph </a:t>
            </a:r>
            <a:r>
              <a:rPr lang="en-US" i="1" dirty="0" smtClean="0"/>
              <a:t>y </a:t>
            </a:r>
            <a:r>
              <a:rPr lang="en-US" dirty="0" smtClean="0"/>
              <a:t>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x </a:t>
            </a:r>
            <a:r>
              <a:rPr lang="en-US" dirty="0" smtClean="0"/>
              <a:t>- </a:t>
            </a:r>
            <a:r>
              <a:rPr lang="en-US" i="1" dirty="0" smtClean="0"/>
              <a:t>h</a:t>
            </a:r>
            <a:r>
              <a:rPr lang="en-US" dirty="0" smtClean="0"/>
              <a:t>) where </a:t>
            </a:r>
            <a:r>
              <a:rPr lang="en-US" i="1" dirty="0" smtClean="0"/>
              <a:t>h </a:t>
            </a:r>
            <a:r>
              <a:rPr lang="en-US" dirty="0" smtClean="0"/>
              <a:t>is positive, why do you translate the graph of </a:t>
            </a:r>
            <a:r>
              <a:rPr lang="en-US" i="1" dirty="0"/>
              <a:t>y </a:t>
            </a:r>
            <a:r>
              <a:rPr lang="en-US" dirty="0"/>
              <a:t>= </a:t>
            </a:r>
            <a:r>
              <a:rPr lang="en-US" i="1" dirty="0"/>
              <a:t>f</a:t>
            </a:r>
            <a:r>
              <a:rPr lang="en-US" dirty="0"/>
              <a:t>(</a:t>
            </a:r>
            <a:r>
              <a:rPr lang="en-US" i="1" dirty="0" smtClean="0"/>
              <a:t>x</a:t>
            </a:r>
            <a:r>
              <a:rPr lang="en-US" dirty="0" smtClean="0"/>
              <a:t>) to the </a:t>
            </a:r>
            <a:r>
              <a:rPr lang="en-US" i="1" dirty="0" smtClean="0"/>
              <a:t>right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96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Translating in the coordinate plane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to translate a point by the vector (2,3):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204259"/>
              </p:ext>
            </p:extLst>
          </p:nvPr>
        </p:nvGraphicFramePr>
        <p:xfrm>
          <a:off x="1636125" y="2299310"/>
          <a:ext cx="40005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Equation" r:id="rId3" imgW="1422400" imgH="165100" progId="Equation.DSMT4">
                  <p:embed/>
                </p:oleObj>
              </mc:Choice>
              <mc:Fallback>
                <p:oleObj name="Equation" r:id="rId3" imgW="14224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6125" y="2299310"/>
                        <a:ext cx="4000500" cy="46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TranslateCircle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46" b="10392"/>
          <a:stretch/>
        </p:blipFill>
        <p:spPr>
          <a:xfrm>
            <a:off x="2642531" y="3157469"/>
            <a:ext cx="4087505" cy="26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8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Translating a curve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28753" cy="4793782"/>
          </a:xfrm>
        </p:spPr>
        <p:txBody>
          <a:bodyPr/>
          <a:lstStyle/>
          <a:p>
            <a:r>
              <a:rPr lang="en-US" dirty="0"/>
              <a:t>C = circle with center (2,3) and radius 1</a:t>
            </a:r>
          </a:p>
          <a:p>
            <a:r>
              <a:rPr lang="en-US" dirty="0" smtClean="0"/>
              <a:t>Assume we know the equation of a circle with center (0,0) and radius 1 (from the Pythagorean Theorem)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144015"/>
              </p:ext>
            </p:extLst>
          </p:nvPr>
        </p:nvGraphicFramePr>
        <p:xfrm>
          <a:off x="1670037" y="5107839"/>
          <a:ext cx="17494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3" imgW="622300" imgH="241300" progId="Equation.DSMT4">
                  <p:embed/>
                </p:oleObj>
              </mc:Choice>
              <mc:Fallback>
                <p:oleObj name="Equation" r:id="rId3" imgW="6223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0037" y="5107839"/>
                        <a:ext cx="1749425" cy="67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TranslateCircle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095" y="2161118"/>
            <a:ext cx="3337671" cy="303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02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Translating a curve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point P=(</a:t>
            </a:r>
            <a:r>
              <a:rPr lang="en-US" dirty="0" err="1" smtClean="0"/>
              <a:t>c,d</a:t>
            </a:r>
            <a:r>
              <a:rPr lang="en-US" dirty="0" smtClean="0"/>
              <a:t>) on the </a:t>
            </a:r>
            <a:r>
              <a:rPr lang="en-US" i="1" dirty="0" smtClean="0"/>
              <a:t>translated</a:t>
            </a:r>
            <a:r>
              <a:rPr lang="en-US" dirty="0" smtClean="0"/>
              <a:t> curve probably doesn’t satisfy the original equation</a:t>
            </a:r>
          </a:p>
          <a:p>
            <a:r>
              <a:rPr lang="en-US" dirty="0" smtClean="0"/>
              <a:t>Translate it back to the original curve; now it does.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354671"/>
              </p:ext>
            </p:extLst>
          </p:nvPr>
        </p:nvGraphicFramePr>
        <p:xfrm>
          <a:off x="647700" y="3279775"/>
          <a:ext cx="3643313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quation" r:id="rId3" imgW="1295400" imgH="381000" progId="Equation.DSMT4">
                  <p:embed/>
                </p:oleObj>
              </mc:Choice>
              <mc:Fallback>
                <p:oleObj name="Equation" r:id="rId3" imgW="12954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700" y="3279775"/>
                        <a:ext cx="3643313" cy="106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621542"/>
              </p:ext>
            </p:extLst>
          </p:nvPr>
        </p:nvGraphicFramePr>
        <p:xfrm>
          <a:off x="6518275" y="1936124"/>
          <a:ext cx="17494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Equation" r:id="rId5" imgW="622300" imgH="241300" progId="Equation.DSMT4">
                  <p:embed/>
                </p:oleObj>
              </mc:Choice>
              <mc:Fallback>
                <p:oleObj name="Equation" r:id="rId5" imgW="6223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18275" y="1936124"/>
                        <a:ext cx="1749425" cy="67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583" y="3323077"/>
            <a:ext cx="3106013" cy="3022193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893327"/>
              </p:ext>
            </p:extLst>
          </p:nvPr>
        </p:nvGraphicFramePr>
        <p:xfrm>
          <a:off x="647700" y="5654675"/>
          <a:ext cx="2928937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Equation" r:id="rId8" imgW="1041400" imgH="228600" progId="Equation.DSMT4">
                  <p:embed/>
                </p:oleObj>
              </mc:Choice>
              <mc:Fallback>
                <p:oleObj name="Equation" r:id="rId8" imgW="1041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7700" y="5654675"/>
                        <a:ext cx="2928937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94152" y="4555867"/>
            <a:ext cx="346963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00" dirty="0" smtClean="0"/>
              <a:t>Equation of translated </a:t>
            </a:r>
            <a:br>
              <a:rPr lang="en-US" sz="2900" dirty="0" smtClean="0"/>
            </a:br>
            <a:r>
              <a:rPr lang="en-US" sz="2900" dirty="0" smtClean="0"/>
              <a:t>curve is 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93480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Translating a curve: try it yourself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44543"/>
            <a:ext cx="6224209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Curve with known equation: line through the origin with slope 2</a:t>
            </a:r>
          </a:p>
          <a:p>
            <a:r>
              <a:rPr lang="en-US" dirty="0" smtClean="0"/>
              <a:t>Find the equation for the line through (-1,3) with slope 2</a:t>
            </a:r>
          </a:p>
          <a:p>
            <a:pPr marL="0" indent="0">
              <a:buNone/>
            </a:pPr>
            <a:r>
              <a:rPr lang="en-US" dirty="0" smtClean="0"/>
              <a:t>More generally, </a:t>
            </a:r>
          </a:p>
          <a:p>
            <a:r>
              <a:rPr lang="en-US" dirty="0" smtClean="0"/>
              <a:t>Start with line through the origin with slope m. Find the equation of the line through (</a:t>
            </a:r>
            <a:r>
              <a:rPr lang="en-US" dirty="0" err="1" smtClean="0"/>
              <a:t>h,k</a:t>
            </a:r>
            <a:r>
              <a:rPr lang="en-US" dirty="0" smtClean="0"/>
              <a:t>) with slope m.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161551"/>
              </p:ext>
            </p:extLst>
          </p:nvPr>
        </p:nvGraphicFramePr>
        <p:xfrm>
          <a:off x="7346950" y="1470025"/>
          <a:ext cx="100012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" name="Equation" r:id="rId3" imgW="355600" imgH="431800" progId="Equation.DSMT4">
                  <p:embed/>
                </p:oleObj>
              </mc:Choice>
              <mc:Fallback>
                <p:oleObj name="Equation" r:id="rId3" imgW="3556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46950" y="1470025"/>
                        <a:ext cx="1000125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032429"/>
              </p:ext>
            </p:extLst>
          </p:nvPr>
        </p:nvGraphicFramePr>
        <p:xfrm>
          <a:off x="7311882" y="3986107"/>
          <a:ext cx="1071563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" name="Equation" r:id="rId5" imgW="381000" imgH="431800" progId="Equation.DSMT4">
                  <p:embed/>
                </p:oleObj>
              </mc:Choice>
              <mc:Fallback>
                <p:oleObj name="Equation" r:id="rId5" imgW="3810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11882" y="3986107"/>
                        <a:ext cx="1071563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35944"/>
              </p:ext>
            </p:extLst>
          </p:nvPr>
        </p:nvGraphicFramePr>
        <p:xfrm>
          <a:off x="6954838" y="2738438"/>
          <a:ext cx="1785937" cy="128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" name="Equation" r:id="rId7" imgW="635000" imgH="457200" progId="Equation.DSMT4">
                  <p:embed/>
                </p:oleObj>
              </mc:Choice>
              <mc:Fallback>
                <p:oleObj name="Equation" r:id="rId7" imgW="6350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54838" y="2738438"/>
                        <a:ext cx="1785937" cy="1284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394439"/>
              </p:ext>
            </p:extLst>
          </p:nvPr>
        </p:nvGraphicFramePr>
        <p:xfrm>
          <a:off x="6980238" y="5233988"/>
          <a:ext cx="1500187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9" name="Equation" r:id="rId9" imgW="533400" imgH="431800" progId="Equation.DSMT4">
                  <p:embed/>
                </p:oleObj>
              </mc:Choice>
              <mc:Fallback>
                <p:oleObj name="Equation" r:id="rId9" imgW="5334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80238" y="5233988"/>
                        <a:ext cx="1500187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183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Translating a curve: try it yourself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504328" cy="42488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Curve with known equation: standard parabola with equation y = x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Find the equation of the parabola with the same shape, size, and orientation, and vertex (</a:t>
            </a:r>
            <a:r>
              <a:rPr lang="en-US" dirty="0" err="1" smtClean="0"/>
              <a:t>h,k</a:t>
            </a:r>
            <a:r>
              <a:rPr lang="en-US" dirty="0" smtClean="0"/>
              <a:t>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858031"/>
              </p:ext>
            </p:extLst>
          </p:nvPr>
        </p:nvGraphicFramePr>
        <p:xfrm>
          <a:off x="1644182" y="5015036"/>
          <a:ext cx="217805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Equation" r:id="rId3" imgW="774700" imgH="457200" progId="Equation.DSMT4">
                  <p:embed/>
                </p:oleObj>
              </mc:Choice>
              <mc:Fallback>
                <p:oleObj name="Equation" r:id="rId3" imgW="7747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44182" y="5015036"/>
                        <a:ext cx="2178050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TranslateParabol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485" y="1943649"/>
            <a:ext cx="3552563" cy="36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7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Scaling a figure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Scaling in coordinates (with center (0,0)) is accomplished by multiplying both coordinates by the scale factor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7017085"/>
              </p:ext>
            </p:extLst>
          </p:nvPr>
        </p:nvGraphicFramePr>
        <p:xfrm>
          <a:off x="834939" y="3390252"/>
          <a:ext cx="2392363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4" name="Equation" r:id="rId3" imgW="850900" imgH="165100" progId="Equation.DSMT4">
                  <p:embed/>
                </p:oleObj>
              </mc:Choice>
              <mc:Fallback>
                <p:oleObj name="Equation" r:id="rId3" imgW="8509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4939" y="3390252"/>
                        <a:ext cx="2392363" cy="46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Dila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66" y="3594829"/>
            <a:ext cx="3415865" cy="219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92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Scaling a curve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same inverse transformation principle applies:</a:t>
            </a:r>
          </a:p>
          <a:p>
            <a:r>
              <a:rPr lang="en-US" dirty="0" smtClean="0"/>
              <a:t>To find the equation of a scaled curve, scale the coordinates back to a known curve, then substitute.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96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Scaling a curve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Find the equation of a circle with center (0,0) and radius 2. (Stretched unit circle, scale factor 2.)</a:t>
            </a:r>
          </a:p>
          <a:p>
            <a:r>
              <a:rPr lang="en-US" dirty="0" smtClean="0"/>
              <a:t>A general point (</a:t>
            </a:r>
            <a:r>
              <a:rPr lang="en-US" dirty="0" err="1" smtClean="0"/>
              <a:t>x,y</a:t>
            </a:r>
            <a:r>
              <a:rPr lang="en-US" dirty="0" smtClean="0"/>
              <a:t>) on this curve doesn’t satisfy</a:t>
            </a:r>
          </a:p>
          <a:p>
            <a:endParaRPr lang="en-US" dirty="0"/>
          </a:p>
          <a:p>
            <a:r>
              <a:rPr lang="en-US" dirty="0" smtClean="0"/>
              <a:t>Shrink it back to the origin by</a:t>
            </a:r>
          </a:p>
          <a:p>
            <a:r>
              <a:rPr lang="en-US" dirty="0" smtClean="0"/>
              <a:t>Substitute into original equation,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Equation is equivalent to 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295442"/>
              </p:ext>
            </p:extLst>
          </p:nvPr>
        </p:nvGraphicFramePr>
        <p:xfrm>
          <a:off x="5578475" y="3290888"/>
          <a:ext cx="2070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Equation" r:id="rId3" imgW="736600" imgH="266700" progId="Equation.DSMT4">
                  <p:embed/>
                </p:oleObj>
              </mc:Choice>
              <mc:Fallback>
                <p:oleObj name="Equation" r:id="rId3" imgW="736600" imgH="266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78475" y="3290888"/>
                        <a:ext cx="2070100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297153"/>
              </p:ext>
            </p:extLst>
          </p:nvPr>
        </p:nvGraphicFramePr>
        <p:xfrm>
          <a:off x="3328131" y="2934884"/>
          <a:ext cx="17494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Equation" r:id="rId5" imgW="622300" imgH="241300" progId="Equation.DSMT4">
                  <p:embed/>
                </p:oleObj>
              </mc:Choice>
              <mc:Fallback>
                <p:oleObj name="Equation" r:id="rId5" imgW="6223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28131" y="2934884"/>
                        <a:ext cx="1749425" cy="67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02714"/>
              </p:ext>
            </p:extLst>
          </p:nvPr>
        </p:nvGraphicFramePr>
        <p:xfrm>
          <a:off x="3160713" y="4455252"/>
          <a:ext cx="23209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Equation" r:id="rId7" imgW="825500" imgH="381000" progId="Equation.DSMT4">
                  <p:embed/>
                </p:oleObj>
              </mc:Choice>
              <mc:Fallback>
                <p:oleObj name="Equation" r:id="rId7" imgW="8255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0713" y="4455252"/>
                        <a:ext cx="2320925" cy="106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729125"/>
              </p:ext>
            </p:extLst>
          </p:nvPr>
        </p:nvGraphicFramePr>
        <p:xfrm>
          <a:off x="3328131" y="5861185"/>
          <a:ext cx="185737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" name="Equation" r:id="rId9" imgW="660400" imgH="241300" progId="Equation.DSMT4">
                  <p:embed/>
                </p:oleObj>
              </mc:Choice>
              <mc:Fallback>
                <p:oleObj name="Equation" r:id="rId9" imgW="6604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28131" y="5861185"/>
                        <a:ext cx="1857375" cy="67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821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Non-uniform scaling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equation of an ellipse with center (0,0) and </a:t>
            </a:r>
            <a:r>
              <a:rPr lang="en-US" dirty="0" err="1" smtClean="0"/>
              <a:t>semiaxes</a:t>
            </a:r>
            <a:r>
              <a:rPr lang="en-US" dirty="0" smtClean="0"/>
              <a:t> of length 2 (horizontal) and 3 (vertical)</a:t>
            </a:r>
          </a:p>
          <a:p>
            <a:r>
              <a:rPr lang="en-US" dirty="0" smtClean="0"/>
              <a:t>A general point (</a:t>
            </a:r>
            <a:r>
              <a:rPr lang="en-US" dirty="0" err="1" smtClean="0"/>
              <a:t>x,y</a:t>
            </a:r>
            <a:r>
              <a:rPr lang="en-US" dirty="0" smtClean="0"/>
              <a:t>) on this curve doesn’t satisfy</a:t>
            </a:r>
          </a:p>
          <a:p>
            <a:endParaRPr lang="en-US" dirty="0"/>
          </a:p>
          <a:p>
            <a:r>
              <a:rPr lang="en-US" dirty="0" smtClean="0"/>
              <a:t>Shrink it back to the origin by a factor of ½ in the x direction and 1/3 in the y direction.</a:t>
            </a:r>
          </a:p>
          <a:p>
            <a:r>
              <a:rPr lang="en-US" dirty="0" smtClean="0"/>
              <a:t>Substitute into original equation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185579"/>
              </p:ext>
            </p:extLst>
          </p:nvPr>
        </p:nvGraphicFramePr>
        <p:xfrm>
          <a:off x="6476192" y="3960812"/>
          <a:ext cx="2106613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0" name="Equation" r:id="rId3" imgW="749300" imgH="279400" progId="Equation.DSMT4">
                  <p:embed/>
                </p:oleObj>
              </mc:Choice>
              <mc:Fallback>
                <p:oleObj name="Equation" r:id="rId3" imgW="7493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76192" y="3960812"/>
                        <a:ext cx="2106613" cy="784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96313"/>
              </p:ext>
            </p:extLst>
          </p:nvPr>
        </p:nvGraphicFramePr>
        <p:xfrm>
          <a:off x="3695700" y="2979185"/>
          <a:ext cx="17494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1" name="Equation" r:id="rId5" imgW="622300" imgH="241300" progId="Equation.DSMT4">
                  <p:embed/>
                </p:oleObj>
              </mc:Choice>
              <mc:Fallback>
                <p:oleObj name="Equation" r:id="rId5" imgW="6223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95700" y="2979185"/>
                        <a:ext cx="1749425" cy="67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276498"/>
              </p:ext>
            </p:extLst>
          </p:nvPr>
        </p:nvGraphicFramePr>
        <p:xfrm>
          <a:off x="1320800" y="5149359"/>
          <a:ext cx="23209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2" name="Equation" r:id="rId7" imgW="825500" imgH="381000" progId="Equation.DSMT4">
                  <p:embed/>
                </p:oleObj>
              </mc:Choice>
              <mc:Fallback>
                <p:oleObj name="Equation" r:id="rId7" imgW="825500" imgH="38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20800" y="5149359"/>
                        <a:ext cx="2320925" cy="106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StrainCircl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18" y="4744782"/>
            <a:ext cx="3997382" cy="211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9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transformational geometry?</a:t>
            </a:r>
          </a:p>
          <a:p>
            <a:r>
              <a:rPr lang="en-US" dirty="0" smtClean="0"/>
              <a:t>Transformational geometry in the </a:t>
            </a:r>
            <a:r>
              <a:rPr lang="en-US" dirty="0" err="1" smtClean="0"/>
              <a:t>CaCCSS</a:t>
            </a:r>
            <a:r>
              <a:rPr lang="en-US" dirty="0" smtClean="0"/>
              <a:t>-M</a:t>
            </a:r>
          </a:p>
          <a:p>
            <a:r>
              <a:rPr lang="en-US" dirty="0" smtClean="0"/>
              <a:t>Transformations that change only position, not shape or size</a:t>
            </a:r>
          </a:p>
          <a:p>
            <a:r>
              <a:rPr lang="en-US" dirty="0" smtClean="0"/>
              <a:t>Symmetry</a:t>
            </a:r>
          </a:p>
          <a:p>
            <a:r>
              <a:rPr lang="en-US" dirty="0" smtClean="0"/>
              <a:t>Similarity and transformations that change size</a:t>
            </a:r>
          </a:p>
          <a:p>
            <a:r>
              <a:rPr lang="en-US" dirty="0" smtClean="0"/>
              <a:t>Transformational constructions</a:t>
            </a:r>
          </a:p>
          <a:p>
            <a:r>
              <a:rPr lang="en-US" dirty="0" smtClean="0"/>
              <a:t>Transformations in analytic geometry</a:t>
            </a:r>
          </a:p>
        </p:txBody>
      </p:sp>
    </p:spTree>
    <p:extLst>
      <p:ext uri="{BB962C8B-B14F-4D97-AF65-F5344CB8AC3E}">
        <p14:creationId xmlns:p14="http://schemas.microsoft.com/office/powerpoint/2010/main" val="2978427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same inverse transformation principle holds for any transformation, including</a:t>
            </a:r>
          </a:p>
          <a:p>
            <a:pPr lvl="1"/>
            <a:r>
              <a:rPr lang="en-US" dirty="0" smtClean="0"/>
              <a:t>Reflection (easy to do for x axis, y axis, line y=x)</a:t>
            </a:r>
          </a:p>
          <a:p>
            <a:pPr lvl="1"/>
            <a:r>
              <a:rPr lang="en-US" dirty="0" smtClean="0"/>
              <a:t>Rotation (easy to do for 90° and 180°)</a:t>
            </a:r>
          </a:p>
          <a:p>
            <a:r>
              <a:rPr lang="en-US" dirty="0" smtClean="0"/>
              <a:t>Substitution to simplify equations used to be a main strand of algebra (see textbooks of Leonhard Euler (1707-1783), the progenitor of most of our current curriculum)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8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to simplify an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5135773" cy="4709695"/>
          </a:xfrm>
        </p:spPr>
        <p:txBody>
          <a:bodyPr>
            <a:normAutofit fontScale="92500"/>
          </a:bodyPr>
          <a:lstStyle/>
          <a:p>
            <a:r>
              <a:rPr lang="en-US" sz="3100" dirty="0" smtClean="0"/>
              <a:t>Graph the polynomial function </a:t>
            </a:r>
            <a:endParaRPr lang="en-US" sz="3100" dirty="0"/>
          </a:p>
          <a:p>
            <a:r>
              <a:rPr lang="en-US" sz="3100" dirty="0" smtClean="0"/>
              <a:t>Translate the graph by </a:t>
            </a:r>
            <a:r>
              <a:rPr lang="en-US" sz="3100" dirty="0"/>
              <a:t>the vector </a:t>
            </a:r>
            <a:r>
              <a:rPr lang="en-US" sz="3100" dirty="0" smtClean="0"/>
              <a:t>(2,3): </a:t>
            </a:r>
            <a:r>
              <a:rPr lang="en-US" sz="3100" dirty="0"/>
              <a:t>subtract </a:t>
            </a:r>
            <a:r>
              <a:rPr lang="en-US" sz="3100" dirty="0" smtClean="0"/>
              <a:t>2 from </a:t>
            </a:r>
            <a:br>
              <a:rPr lang="en-US" sz="3100" dirty="0" smtClean="0"/>
            </a:br>
            <a:r>
              <a:rPr lang="en-US" sz="3100" dirty="0" smtClean="0"/>
              <a:t>all </a:t>
            </a:r>
            <a:r>
              <a:rPr lang="en-US" sz="3100" dirty="0"/>
              <a:t>the x’s and 3</a:t>
            </a:r>
            <a:r>
              <a:rPr lang="en-US" sz="3100" dirty="0" smtClean="0"/>
              <a:t> </a:t>
            </a:r>
            <a:r>
              <a:rPr lang="en-US" sz="3100" dirty="0"/>
              <a:t>from the y</a:t>
            </a:r>
            <a:r>
              <a:rPr lang="en-US" sz="3100" dirty="0" smtClean="0"/>
              <a:t>.</a:t>
            </a:r>
          </a:p>
          <a:p>
            <a:endParaRPr lang="en-US" sz="3100" dirty="0"/>
          </a:p>
          <a:p>
            <a:r>
              <a:rPr lang="en-US" sz="3200" dirty="0"/>
              <a:t>This simplifies to 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Graph, then translate by (-2,-3)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867617"/>
              </p:ext>
            </p:extLst>
          </p:nvPr>
        </p:nvGraphicFramePr>
        <p:xfrm>
          <a:off x="5858460" y="1600199"/>
          <a:ext cx="2489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" name="Equation" r:id="rId3" imgW="1244600" imgH="241300" progId="Equation.DSMT4">
                  <p:embed/>
                </p:oleObj>
              </mc:Choice>
              <mc:Fallback>
                <p:oleObj name="Equation" r:id="rId3" imgW="12446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58460" y="1600199"/>
                        <a:ext cx="24892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304686"/>
              </p:ext>
            </p:extLst>
          </p:nvPr>
        </p:nvGraphicFramePr>
        <p:xfrm>
          <a:off x="1706646" y="4749715"/>
          <a:ext cx="1346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0" name="Equation" r:id="rId5" imgW="673100" imgH="241300" progId="Equation.DSMT4">
                  <p:embed/>
                </p:oleObj>
              </mc:Choice>
              <mc:Fallback>
                <p:oleObj name="Equation" r:id="rId5" imgW="6731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06646" y="4749715"/>
                        <a:ext cx="13462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644724"/>
              </p:ext>
            </p:extLst>
          </p:nvPr>
        </p:nvGraphicFramePr>
        <p:xfrm>
          <a:off x="853280" y="3494088"/>
          <a:ext cx="4216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" name="Equation" r:id="rId7" imgW="2108200" imgH="241300" progId="Equation.DSMT4">
                  <p:embed/>
                </p:oleObj>
              </mc:Choice>
              <mc:Fallback>
                <p:oleObj name="Equation" r:id="rId7" imgW="21082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3280" y="3494088"/>
                        <a:ext cx="42164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TranslateCubi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614" y="2082799"/>
            <a:ext cx="4112898" cy="457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3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422579"/>
            <a:ext cx="8153400" cy="9906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185420"/>
            <a:ext cx="8153400" cy="1910579"/>
          </a:xfrm>
        </p:spPr>
        <p:txBody>
          <a:bodyPr/>
          <a:lstStyle/>
          <a:p>
            <a:r>
              <a:rPr lang="en-US" dirty="0" smtClean="0"/>
              <a:t>Susan Addington: </a:t>
            </a:r>
            <a:r>
              <a:rPr lang="en-US" dirty="0" err="1" smtClean="0"/>
              <a:t>saddingt@csusb.edu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075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transformational geometry?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 styles of doing geometry in the plane</a:t>
            </a:r>
          </a:p>
          <a:p>
            <a:pPr lvl="1"/>
            <a:r>
              <a:rPr lang="en-US" dirty="0" smtClean="0"/>
              <a:t>Synthetic (Euclid, 300 BC)</a:t>
            </a:r>
          </a:p>
          <a:p>
            <a:pPr lvl="2"/>
            <a:r>
              <a:rPr lang="en-US" dirty="0" smtClean="0"/>
              <a:t>Objects are defined from points, lines. No motion.</a:t>
            </a:r>
          </a:p>
          <a:p>
            <a:pPr lvl="2"/>
            <a:r>
              <a:rPr lang="en-US" dirty="0"/>
              <a:t>Proofs use facts about </a:t>
            </a:r>
            <a:r>
              <a:rPr lang="en-US" dirty="0" smtClean="0"/>
              <a:t>the objects</a:t>
            </a:r>
          </a:p>
          <a:p>
            <a:pPr lvl="1"/>
            <a:r>
              <a:rPr lang="en-US" dirty="0" smtClean="0"/>
              <a:t>Analytic (from 1650)</a:t>
            </a:r>
          </a:p>
          <a:p>
            <a:pPr lvl="2"/>
            <a:r>
              <a:rPr lang="en-US" dirty="0" smtClean="0"/>
              <a:t>Objects are defined by coordinates and equations</a:t>
            </a:r>
          </a:p>
          <a:p>
            <a:pPr lvl="2"/>
            <a:r>
              <a:rPr lang="en-US" dirty="0" smtClean="0"/>
              <a:t>Proofs use algebra</a:t>
            </a:r>
          </a:p>
          <a:p>
            <a:pPr lvl="1"/>
            <a:r>
              <a:rPr lang="en-US" dirty="0" smtClean="0"/>
              <a:t>Transformational (from 20</a:t>
            </a:r>
            <a:r>
              <a:rPr lang="en-US" baseline="30000" dirty="0" smtClean="0"/>
              <a:t>th</a:t>
            </a:r>
            <a:r>
              <a:rPr lang="en-US" dirty="0" smtClean="0"/>
              <a:t> century)</a:t>
            </a:r>
          </a:p>
          <a:p>
            <a:pPr lvl="2"/>
            <a:r>
              <a:rPr lang="en-US" dirty="0" smtClean="0"/>
              <a:t>Emphasis on actions (transformations of the plane): rotation, reflection, translation, scaling, …</a:t>
            </a:r>
          </a:p>
          <a:p>
            <a:pPr lvl="2"/>
            <a:r>
              <a:rPr lang="en-US" dirty="0" smtClean="0"/>
              <a:t>Proofs use facts about transformations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9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Transformational geometry in CCSS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Grade 8:</a:t>
            </a:r>
          </a:p>
          <a:p>
            <a:r>
              <a:rPr lang="en-US" dirty="0"/>
              <a:t>Understand congruence and similarity using physical models, transparencies, or geometry software. </a:t>
            </a:r>
          </a:p>
          <a:p>
            <a:pPr lvl="1"/>
            <a:r>
              <a:rPr lang="en-US" dirty="0" smtClean="0"/>
              <a:t>… rotations, reflections, translations, dilations…</a:t>
            </a:r>
          </a:p>
          <a:p>
            <a:pPr marL="0" indent="0">
              <a:buNone/>
            </a:pPr>
            <a:r>
              <a:rPr lang="en-US" b="1" dirty="0" smtClean="0"/>
              <a:t>High School:</a:t>
            </a:r>
          </a:p>
          <a:p>
            <a:r>
              <a:rPr lang="en-US" dirty="0"/>
              <a:t>Experiment with transformations in the plane </a:t>
            </a:r>
          </a:p>
          <a:p>
            <a:r>
              <a:rPr lang="en-US" dirty="0"/>
              <a:t>Understand congruence in terms of rigid motions </a:t>
            </a:r>
          </a:p>
          <a:p>
            <a:r>
              <a:rPr lang="en-US" dirty="0" smtClean="0"/>
              <a:t>Make </a:t>
            </a:r>
            <a:r>
              <a:rPr lang="en-US" dirty="0"/>
              <a:t>geometric constructions </a:t>
            </a:r>
          </a:p>
          <a:p>
            <a:r>
              <a:rPr lang="en-US" dirty="0" smtClean="0"/>
              <a:t>Understand </a:t>
            </a:r>
            <a:r>
              <a:rPr lang="en-US" dirty="0"/>
              <a:t>similarity in terms of similarity transformations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10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900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Physical Math, with transformations that don’t change shape or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Act out reflections with a partner</a:t>
            </a:r>
          </a:p>
          <a:p>
            <a:r>
              <a:rPr lang="en-US" dirty="0" smtClean="0"/>
              <a:t>Act out 180 degree rotations with a partner, several different centers</a:t>
            </a:r>
          </a:p>
          <a:p>
            <a:r>
              <a:rPr lang="en-US" dirty="0" smtClean="0"/>
              <a:t>Other ways to do reflections and rotations:</a:t>
            </a:r>
          </a:p>
          <a:p>
            <a:pPr lvl="1"/>
            <a:r>
              <a:rPr lang="en-US" dirty="0" smtClean="0"/>
              <a:t>Mirror or Mira™ (reflections)</a:t>
            </a:r>
          </a:p>
          <a:p>
            <a:pPr lvl="1"/>
            <a:r>
              <a:rPr lang="en-US" dirty="0" smtClean="0"/>
              <a:t>Fold and cut paper (reflections)</a:t>
            </a:r>
          </a:p>
          <a:p>
            <a:pPr lvl="1"/>
            <a:r>
              <a:rPr lang="en-US" dirty="0" smtClean="0"/>
              <a:t>Transparencies (reflections are a flip, rotations a turn)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2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Transformations in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geometry: GeoGebra, Geometer’s Sketchpad, Cabri</a:t>
            </a:r>
          </a:p>
          <a:p>
            <a:pPr lvl="1"/>
            <a:r>
              <a:rPr lang="en-US" dirty="0" smtClean="0"/>
              <a:t>Built-in transformation tools:</a:t>
            </a:r>
          </a:p>
          <a:p>
            <a:r>
              <a:rPr lang="en-US" dirty="0" smtClean="0"/>
              <a:t>Image and drawing software (Photoshop, CorelDraw, Microsoft Word, etc.)</a:t>
            </a:r>
          </a:p>
          <a:p>
            <a:pPr lvl="1"/>
            <a:r>
              <a:rPr lang="en-US" dirty="0" smtClean="0"/>
              <a:t>Also have built-in transformations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32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627994"/>
          </a:xfrm>
        </p:spPr>
        <p:txBody>
          <a:bodyPr/>
          <a:lstStyle/>
          <a:p>
            <a:r>
              <a:rPr lang="en-US" dirty="0" smtClean="0"/>
              <a:t>A figure or object is symmetric if it fits in its own outline in more than one way.</a:t>
            </a:r>
          </a:p>
          <a:p>
            <a:r>
              <a:rPr lang="en-US" dirty="0" smtClean="0"/>
              <a:t>Which of these puzzle pieces are symmetric?</a:t>
            </a:r>
            <a:endParaRPr lang="en-US" dirty="0"/>
          </a:p>
        </p:txBody>
      </p:sp>
      <p:pic>
        <p:nvPicPr>
          <p:cNvPr id="4" name="Picture 3" descr="NonSymPuzz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26" y="3422650"/>
            <a:ext cx="4318000" cy="2578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233" y="3242084"/>
            <a:ext cx="2758666" cy="275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9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658593"/>
          </a:xfrm>
        </p:spPr>
        <p:txBody>
          <a:bodyPr/>
          <a:lstStyle/>
          <a:p>
            <a:r>
              <a:rPr lang="en-US" dirty="0" smtClean="0"/>
              <a:t>To describe a symmetry, specify the motion (rotation, reflection, translation…) that moves it from the original position to the new position.</a:t>
            </a:r>
            <a:endParaRPr lang="en-US" dirty="0"/>
          </a:p>
        </p:txBody>
      </p:sp>
      <p:pic>
        <p:nvPicPr>
          <p:cNvPr id="4" name="Picture 3" descr="SquareSymm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7" y="3258793"/>
            <a:ext cx="2111654" cy="21116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6255" y="5567677"/>
            <a:ext cx="143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Original position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968116" y="3258793"/>
            <a:ext cx="3111398" cy="3509212"/>
            <a:chOff x="2968116" y="3258793"/>
            <a:chExt cx="3111398" cy="3509212"/>
          </a:xfrm>
        </p:grpSpPr>
        <p:pic>
          <p:nvPicPr>
            <p:cNvPr id="5" name="Picture 4" descr="SquareSymm-RefHori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8116" y="3258793"/>
              <a:ext cx="3111398" cy="211165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232681" y="5567677"/>
              <a:ext cx="2570688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Reflected across a horizontal line from original position</a:t>
              </a:r>
              <a:endParaRPr lang="en-US" sz="2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69993" y="3258793"/>
            <a:ext cx="2349061" cy="3509212"/>
            <a:chOff x="6569993" y="3258793"/>
            <a:chExt cx="2349061" cy="3509212"/>
          </a:xfrm>
        </p:grpSpPr>
        <p:pic>
          <p:nvPicPr>
            <p:cNvPr id="6" name="Picture 5" descr="SquareSymm-Rot9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9993" y="3258793"/>
              <a:ext cx="2111654" cy="211165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723000" y="5567677"/>
              <a:ext cx="2196054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Rotated 90° from original position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23111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1120</TotalTime>
  <Words>1457</Words>
  <Application>Microsoft Macintosh PowerPoint</Application>
  <PresentationFormat>On-screen Show (4:3)</PresentationFormat>
  <Paragraphs>176</Paragraphs>
  <Slides>32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Median</vt:lpstr>
      <vt:lpstr>Equation</vt:lpstr>
      <vt:lpstr>Transformational geometry:  The geometry of motion  Mathink,  Saturday, February 7, 2015  Susan Addington California State University, San Bernardino</vt:lpstr>
      <vt:lpstr>Warm up</vt:lpstr>
      <vt:lpstr>Outline</vt:lpstr>
      <vt:lpstr>What is transformational geometry?</vt:lpstr>
      <vt:lpstr>Transformational geometry in CCSS</vt:lpstr>
      <vt:lpstr>Physical Math, with transformations that don’t change shape or size</vt:lpstr>
      <vt:lpstr>Transformations in software</vt:lpstr>
      <vt:lpstr>Symmetry</vt:lpstr>
      <vt:lpstr>Describing symmetries</vt:lpstr>
      <vt:lpstr>Find all reflection symmetries of these figures.</vt:lpstr>
      <vt:lpstr>Find all rotation symmetries of these figures.</vt:lpstr>
      <vt:lpstr>Physical math: similarity and scaling</vt:lpstr>
      <vt:lpstr>Physical math: Checking for similarity with the Eyeball Test</vt:lpstr>
      <vt:lpstr>Scaling a figure</vt:lpstr>
      <vt:lpstr>Scaling a figure</vt:lpstr>
      <vt:lpstr>Did you know?</vt:lpstr>
      <vt:lpstr>Examples: constructions with transformations</vt:lpstr>
      <vt:lpstr>Examples: transformational constructions</vt:lpstr>
      <vt:lpstr>Examples: transformational constructions</vt:lpstr>
      <vt:lpstr>Transformational analytic geometry</vt:lpstr>
      <vt:lpstr>Translating in the coordinate plane</vt:lpstr>
      <vt:lpstr>Translating a curve</vt:lpstr>
      <vt:lpstr>Translating a curve</vt:lpstr>
      <vt:lpstr>Translating a curve: try it yourself</vt:lpstr>
      <vt:lpstr>Translating a curve: try it yourself</vt:lpstr>
      <vt:lpstr>Scaling a figure</vt:lpstr>
      <vt:lpstr>Scaling a curve</vt:lpstr>
      <vt:lpstr>Scaling a curve</vt:lpstr>
      <vt:lpstr>Non-uniform scaling</vt:lpstr>
      <vt:lpstr>Other transformations</vt:lpstr>
      <vt:lpstr>Substitution to simplify an equation</vt:lpstr>
      <vt:lpstr>Thank you!</vt:lpstr>
    </vt:vector>
  </TitlesOfParts>
  <Company>CSUSB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beyond Euclid: Introduction to Transformational geometry</dc:title>
  <dc:creator>Susan Addington</dc:creator>
  <cp:lastModifiedBy>Susan Addington</cp:lastModifiedBy>
  <cp:revision>64</cp:revision>
  <cp:lastPrinted>2012-02-03T16:53:57Z</cp:lastPrinted>
  <dcterms:created xsi:type="dcterms:W3CDTF">2012-01-29T16:25:19Z</dcterms:created>
  <dcterms:modified xsi:type="dcterms:W3CDTF">2015-02-07T22:41:42Z</dcterms:modified>
</cp:coreProperties>
</file>